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1" r:id="rId6"/>
    <p:sldId id="260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4CC778C-3AF0-42E4-B478-B61C135531D5}">
          <p14:sldIdLst>
            <p14:sldId id="256"/>
            <p14:sldId id="257"/>
            <p14:sldId id="258"/>
            <p14:sldId id="259"/>
            <p14:sldId id="261"/>
          </p14:sldIdLst>
        </p14:section>
        <p14:section name="Untitled Section" id="{E09F81C6-6C78-4737-BD2B-0586068CC523}">
          <p14:sldIdLst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94660"/>
  </p:normalViewPr>
  <p:slideViewPr>
    <p:cSldViewPr snapToGrid="0">
      <p:cViewPr varScale="1">
        <p:scale>
          <a:sx n="87" d="100"/>
          <a:sy n="87" d="100"/>
        </p:scale>
        <p:origin x="65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343942-EA1C-46E4-AE43-3DC2ADAFAB2E}" type="datetimeFigureOut">
              <a:rPr lang="en-US" smtClean="0"/>
              <a:t>7/24/2019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55133D-5B3F-4870-A41F-C776B42630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924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My favorite hobby is gardening; I found it as my happiness to see the blooming flowers and green leaves that create a sense of achievement in my heart and to realize that the work of my hands bears fruits and eventually giving me pleasure. </a:t>
            </a:r>
          </a:p>
          <a:p>
            <a:r>
              <a:rPr lang="en-US" dirty="0" smtClean="0"/>
              <a:t>I gained that passion for gardening from my mother, who is very supportive and encouraging.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5133D-5B3F-4870-A41F-C776B426307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4244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most exciting thing with my hobby is that it helps me to improve on my personality, traits, therefore, enabling me to develop better performance throughout my lifetime.</a:t>
            </a:r>
          </a:p>
          <a:p>
            <a:r>
              <a:rPr lang="en-US" dirty="0" smtClean="0"/>
              <a:t>Generally, gardening as my hobby gives me an understanding of the environment, making me get new ideas each day about the surrounding. </a:t>
            </a:r>
          </a:p>
          <a:p>
            <a:r>
              <a:rPr lang="en-US" dirty="0" smtClean="0"/>
              <a:t>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5133D-5B3F-4870-A41F-C776B426307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9616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Even though many people perceive gardening as an agricultural activity that is labor-intensive, I usually take it to be simple and enjoying the action. </a:t>
            </a:r>
          </a:p>
          <a:p>
            <a:r>
              <a:rPr lang="en-US" dirty="0" smtClean="0"/>
              <a:t>This is because of the advantages I gain by involving myself in these activities like, the pleasure and peace of mind because my garden is located at a cool place that is entirely free from disturbances.</a:t>
            </a:r>
          </a:p>
          <a:p>
            <a:r>
              <a:rPr lang="en-US" smtClean="0"/>
              <a:t>I usually develop a great feeling to see my orchard well-regarded and valued by people that makes me feel like I have achieved a great goal in my life.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5133D-5B3F-4870-A41F-C776B426307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2208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7/24/2019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7/24/2019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7/24/2019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7/24/2019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-1"/>
            <a:ext cx="7766936" cy="6109856"/>
          </a:xfrm>
        </p:spPr>
        <p:txBody>
          <a:bodyPr/>
          <a:lstStyle/>
          <a:p>
            <a:pPr algn="ctr"/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SPCH 1315</a:t>
            </a:r>
            <a:r>
              <a:rPr lang="en-US" sz="2800" dirty="0" smtClean="0"/>
              <a:t>:</a:t>
            </a:r>
            <a:br>
              <a:rPr lang="en-US" sz="2800" dirty="0" smtClean="0"/>
            </a:br>
            <a:r>
              <a:rPr lang="en-US" sz="2800" dirty="0" smtClean="0"/>
              <a:t> 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PUBLIC </a:t>
            </a:r>
            <a:r>
              <a:rPr lang="en-US" sz="2800" dirty="0" smtClean="0"/>
              <a:t>SPEAKING</a:t>
            </a:r>
            <a:br>
              <a:rPr lang="en-US" sz="2800" dirty="0" smtClean="0"/>
            </a:b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Informative </a:t>
            </a:r>
            <a:r>
              <a:rPr lang="en-US" sz="2800" dirty="0" smtClean="0"/>
              <a:t>Speech</a:t>
            </a:r>
            <a:br>
              <a:rPr lang="en-US" sz="2800" dirty="0" smtClean="0"/>
            </a:b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Institution </a:t>
            </a:r>
            <a:r>
              <a:rPr lang="en-US" sz="2800" dirty="0" smtClean="0"/>
              <a:t>Affiliation</a:t>
            </a:r>
            <a:br>
              <a:rPr lang="en-US" sz="2800" dirty="0" smtClean="0"/>
            </a:b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Student’s </a:t>
            </a:r>
            <a:r>
              <a:rPr lang="en-US" sz="2800" dirty="0" smtClean="0"/>
              <a:t>Name</a:t>
            </a:r>
            <a:br>
              <a:rPr lang="en-US" sz="2800" dirty="0" smtClean="0"/>
            </a:b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Date </a:t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6722918"/>
            <a:ext cx="7766936" cy="135082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173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02227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Introduction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027" y="2119745"/>
            <a:ext cx="10068791" cy="4426528"/>
          </a:xfrm>
        </p:spPr>
        <p:txBody>
          <a:bodyPr/>
          <a:lstStyle/>
          <a:p>
            <a:r>
              <a:rPr lang="en-US" dirty="0"/>
              <a:t>Through the course of my life, I usually commit myself to most of the duties that can help me to earn a living and to build a foundation for my future </a:t>
            </a:r>
            <a:r>
              <a:rPr lang="en-US" dirty="0" smtClean="0"/>
              <a:t>career.</a:t>
            </a:r>
          </a:p>
          <a:p>
            <a:r>
              <a:rPr lang="en-US" dirty="0" smtClean="0"/>
              <a:t>I also </a:t>
            </a:r>
            <a:r>
              <a:rPr lang="en-US" dirty="0"/>
              <a:t>do other activities that I enjoy doing them in my life because they help me to avoid the daily grind of life and task and it gives me the pleasure and peace of mind (Robbins &amp; Seibel, 2019</a:t>
            </a:r>
            <a:r>
              <a:rPr lang="en-US" dirty="0" smtClean="0"/>
              <a:t>).</a:t>
            </a:r>
          </a:p>
          <a:p>
            <a:r>
              <a:rPr lang="en-US" dirty="0"/>
              <a:t>My favorite hobby is gardening; I found it as my happiness to see the blooming flowers and green leaves that create a sense of achievement in my heart and to realize that the work of my hands bears fruits and eventually giving me pleasure. </a:t>
            </a:r>
            <a:endParaRPr lang="en-US" dirty="0" smtClean="0"/>
          </a:p>
          <a:p>
            <a:r>
              <a:rPr lang="en-US" dirty="0" smtClean="0"/>
              <a:t>I </a:t>
            </a:r>
            <a:r>
              <a:rPr lang="en-US" dirty="0"/>
              <a:t>gained that passion for gardening from my mother, who is very supportive and encouraging.  </a:t>
            </a:r>
            <a:endParaRPr lang="en-US" dirty="0" smtClean="0"/>
          </a:p>
          <a:p>
            <a:r>
              <a:rPr lang="en-US" dirty="0" smtClean="0"/>
              <a:t>According </a:t>
            </a:r>
            <a:r>
              <a:rPr lang="en-US" dirty="0"/>
              <a:t>to McFarland et al. (2018), gardening </a:t>
            </a:r>
            <a:r>
              <a:rPr lang="en-US" dirty="0" smtClean="0"/>
              <a:t>is </a:t>
            </a:r>
            <a:r>
              <a:rPr lang="en-US" dirty="0"/>
              <a:t>an activity that subjects people to gratitude for work rather than pushing them away from it.</a:t>
            </a:r>
          </a:p>
        </p:txBody>
      </p:sp>
    </p:spTree>
    <p:extLst>
      <p:ext uri="{BB962C8B-B14F-4D97-AF65-F5344CB8AC3E}">
        <p14:creationId xmlns:p14="http://schemas.microsoft.com/office/powerpoint/2010/main" val="3654115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"/>
            <a:ext cx="8596668" cy="107768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Facts and personal experience about gardening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175657"/>
            <a:ext cx="9718523" cy="5475514"/>
          </a:xfrm>
        </p:spPr>
        <p:txBody>
          <a:bodyPr/>
          <a:lstStyle/>
          <a:p>
            <a:r>
              <a:rPr lang="en-US" dirty="0"/>
              <a:t>The most exciting thing with my hobby is that it helps me to improve on my personality, traits, therefore, enabling me to develop better performance throughout my lifetime. </a:t>
            </a:r>
            <a:endParaRPr lang="en-US" dirty="0" smtClean="0"/>
          </a:p>
          <a:p>
            <a:r>
              <a:rPr lang="en-US" dirty="0" smtClean="0"/>
              <a:t>It </a:t>
            </a:r>
            <a:r>
              <a:rPr lang="en-US" dirty="0"/>
              <a:t>has also helped me to realize my potential and ability to work that I may not have known. </a:t>
            </a:r>
            <a:endParaRPr lang="en-US" dirty="0" smtClean="0"/>
          </a:p>
          <a:p>
            <a:r>
              <a:rPr lang="en-US" dirty="0" smtClean="0"/>
              <a:t>Generally</a:t>
            </a:r>
            <a:r>
              <a:rPr lang="en-US" dirty="0"/>
              <a:t>, gardening as my hobby gives me an understanding of the environment, making me get new ideas each day about the surrounding. </a:t>
            </a:r>
            <a:endParaRPr lang="en-US" dirty="0" smtClean="0"/>
          </a:p>
          <a:p>
            <a:r>
              <a:rPr lang="en-US" dirty="0" smtClean="0"/>
              <a:t>According </a:t>
            </a:r>
            <a:r>
              <a:rPr lang="en-US" dirty="0"/>
              <a:t>to Gross, (2018), gardening helps me to maintain my body fitness, it keeps me secure and healthy, and so working in my garden brings about some real significances of my body and mind. </a:t>
            </a:r>
            <a:endParaRPr lang="en-US" dirty="0" smtClean="0"/>
          </a:p>
          <a:p>
            <a:r>
              <a:rPr lang="en-US" dirty="0" smtClean="0"/>
              <a:t>In </a:t>
            </a:r>
            <a:r>
              <a:rPr lang="en-US" dirty="0"/>
              <a:t>my garden, I grow different types of plants such as ferns, gladioli, jasmine, and China rose plant. </a:t>
            </a:r>
            <a:endParaRPr lang="en-US" dirty="0" smtClean="0"/>
          </a:p>
          <a:p>
            <a:r>
              <a:rPr lang="en-US" dirty="0" smtClean="0"/>
              <a:t>It </a:t>
            </a:r>
            <a:r>
              <a:rPr lang="en-US" dirty="0"/>
              <a:t>is usually my responsibility to look after my plants in my garden after school to ensure that they grow without any </a:t>
            </a:r>
            <a:r>
              <a:rPr lang="en-US" dirty="0" smtClean="0"/>
              <a:t>interference.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10063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0"/>
            <a:ext cx="8596668" cy="740229"/>
          </a:xfrm>
        </p:spPr>
        <p:txBody>
          <a:bodyPr/>
          <a:lstStyle/>
          <a:p>
            <a:pPr algn="ctr"/>
            <a:r>
              <a:rPr lang="en-US" dirty="0" smtClean="0"/>
              <a:t>Conclusion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057400"/>
            <a:ext cx="9892694" cy="4637314"/>
          </a:xfrm>
        </p:spPr>
        <p:txBody>
          <a:bodyPr/>
          <a:lstStyle/>
          <a:p>
            <a:r>
              <a:rPr lang="en-US" dirty="0"/>
              <a:t>Even though many people perceive gardening as an agricultural activity that is labor-intensive, I usually take it to be simple and enjoying the action. </a:t>
            </a:r>
            <a:endParaRPr lang="en-US" dirty="0" smtClean="0"/>
          </a:p>
          <a:p>
            <a:r>
              <a:rPr lang="en-US" dirty="0" smtClean="0"/>
              <a:t>This </a:t>
            </a:r>
            <a:r>
              <a:rPr lang="en-US" dirty="0"/>
              <a:t>is because of the advantages I gain by involving myself in these activities like, the pleasure and peace of mind because my garden is located at a cool place that is entirely free from disturbances. </a:t>
            </a:r>
            <a:endParaRPr lang="en-US" dirty="0" smtClean="0"/>
          </a:p>
          <a:p>
            <a:r>
              <a:rPr lang="en-US" dirty="0" smtClean="0"/>
              <a:t>It </a:t>
            </a:r>
            <a:r>
              <a:rPr lang="en-US" dirty="0"/>
              <a:t>also helps me to improve on my own personality and to be aware about the living and non-living things surrounding us. </a:t>
            </a:r>
            <a:endParaRPr lang="en-US" dirty="0" smtClean="0"/>
          </a:p>
          <a:p>
            <a:r>
              <a:rPr lang="en-US" dirty="0" smtClean="0"/>
              <a:t>I </a:t>
            </a:r>
            <a:r>
              <a:rPr lang="en-US" dirty="0"/>
              <a:t>usually develop a great feeling to see my orchard well-regarded and valued by people that makes me feel like I have achieved a great goal in my </a:t>
            </a:r>
            <a:r>
              <a:rPr lang="en-US" dirty="0" smtClean="0"/>
              <a:t>life.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9942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0"/>
            <a:ext cx="8596668" cy="45719"/>
          </a:xfrm>
        </p:spPr>
        <p:txBody>
          <a:bodyPr>
            <a:noAutofit/>
          </a:bodyPr>
          <a:lstStyle/>
          <a:p>
            <a:r>
              <a:rPr lang="en-US" sz="1800" dirty="0"/>
              <a:t>https://1.bp.blogspot.com/-XHzidv8rfxU/V0w8H-T2F9I/AAAAAAAAJGw/VcVxTv-R97Eulw7vk55PN28mYFk5B3xVwCLcB/s1600/IMG_3312.JPG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67499" y="1265806"/>
            <a:ext cx="5944115" cy="4456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9458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566057"/>
            <a:ext cx="8596668" cy="718457"/>
          </a:xfrm>
        </p:spPr>
        <p:txBody>
          <a:bodyPr/>
          <a:lstStyle/>
          <a:p>
            <a:pPr algn="ctr"/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24001"/>
            <a:ext cx="8596668" cy="4517362"/>
          </a:xfrm>
        </p:spPr>
        <p:txBody>
          <a:bodyPr/>
          <a:lstStyle/>
          <a:p>
            <a:pPr marL="0" indent="-457200">
              <a:buNone/>
            </a:pPr>
            <a:endParaRPr lang="en-US" dirty="0" smtClean="0"/>
          </a:p>
          <a:p>
            <a:pPr marL="0" indent="-457200">
              <a:buNone/>
            </a:pPr>
            <a:endParaRPr lang="en-US" dirty="0"/>
          </a:p>
          <a:p>
            <a:pPr marL="0" indent="-457200">
              <a:buNone/>
            </a:pPr>
            <a:endParaRPr lang="en-US" dirty="0" smtClean="0"/>
          </a:p>
          <a:p>
            <a:pPr marL="0" indent="-457200">
              <a:buNone/>
            </a:pPr>
            <a:r>
              <a:rPr lang="en-US" dirty="0" smtClean="0"/>
              <a:t>Gross</a:t>
            </a:r>
            <a:r>
              <a:rPr lang="en-US" dirty="0"/>
              <a:t>, H. (2018). The Psychology of Gardening. Routledge.</a:t>
            </a:r>
          </a:p>
          <a:p>
            <a:pPr marL="0" indent="-457200">
              <a:buNone/>
            </a:pPr>
            <a:r>
              <a:rPr lang="en-US" dirty="0"/>
              <a:t>McFarland, A., Waliczek, T. M., Etheredge, C., &amp; Lillard, A. J. S. (2018). Understanding Motivations for Gardening Using a Qualitative General Inductive Approach. HortTechnology, 28(3), 289-295.</a:t>
            </a:r>
          </a:p>
          <a:p>
            <a:pPr marL="0" indent="-457200">
              <a:buNone/>
            </a:pPr>
            <a:r>
              <a:rPr lang="en-US" dirty="0"/>
              <a:t>Robbins, J. C., &amp; Seibel, K. A. (2019). Temporal aspects of wellbeing in later life: gardening among older African Americans in Detroit. Ageing &amp; Society, 1-21. </a:t>
            </a:r>
          </a:p>
          <a:p>
            <a:pPr marL="0" indent="0">
              <a:buNone/>
            </a:pPr>
            <a:r>
              <a:rPr lang="en-US" dirty="0"/>
              <a:t>https://1.bp.blogspot.com/-</a:t>
            </a:r>
            <a:r>
              <a:rPr lang="en-US" dirty="0" smtClean="0"/>
              <a:t>XHzidv8rfxU/V0w8H-T2F9I/AAAAAAAAJGw/VcVxTv-R97Eulw7vk55PN28mYFk5B3xVwCLcB/s1600/IMG_3312.JPG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647357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29</TotalTime>
  <Words>781</Words>
  <Application>Microsoft Office PowerPoint</Application>
  <PresentationFormat>Widescreen</PresentationFormat>
  <Paragraphs>39</Paragraphs>
  <Slides>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Trebuchet MS</vt:lpstr>
      <vt:lpstr>Wingdings 3</vt:lpstr>
      <vt:lpstr>Facet</vt:lpstr>
      <vt:lpstr> SPCH 1315:   PUBLIC SPEAKING  Informative Speech  Institution Affiliation  Student’s Name  Date  </vt:lpstr>
      <vt:lpstr>Introduction </vt:lpstr>
      <vt:lpstr>Facts and personal experience about gardening</vt:lpstr>
      <vt:lpstr>Conclusion </vt:lpstr>
      <vt:lpstr>https://1.bp.blogspot.com/-XHzidv8rfxU/V0w8H-T2F9I/AAAAAAAAJGw/VcVxTv-R97Eulw7vk55PN28mYFk5B3xVwCLcB/s1600/IMG_3312.JPG</vt:lpstr>
      <vt:lpstr>References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SPCH 1315:   PUBLIC SPEAKING  Informative Speech  Institution Affiliation  Student’s Name  Date</dc:title>
  <dc:creator>m</dc:creator>
  <cp:lastModifiedBy>m</cp:lastModifiedBy>
  <cp:revision>4</cp:revision>
  <dcterms:created xsi:type="dcterms:W3CDTF">2019-07-23T23:34:22Z</dcterms:created>
  <dcterms:modified xsi:type="dcterms:W3CDTF">2019-07-24T08:22:21Z</dcterms:modified>
</cp:coreProperties>
</file>